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Montserrat"/>
      <p:regular r:id="rId47"/>
      <p:bold r:id="rId48"/>
      <p:italic r:id="rId49"/>
      <p:boldItalic r:id="rId50"/>
    </p:embeddedFont>
    <p:embeddedFont>
      <p:font typeface="Old Standard TT"/>
      <p:regular r:id="rId51"/>
      <p:bold r:id="rId52"/>
      <p: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bold.fntdata"/><Relationship Id="rId47" Type="http://schemas.openxmlformats.org/officeDocument/2006/relationships/font" Target="fonts/Montserrat-regular.fntdata"/><Relationship Id="rId49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ldStandardTT-regular.fntdata"/><Relationship Id="rId50" Type="http://schemas.openxmlformats.org/officeDocument/2006/relationships/font" Target="fonts/Montserrat-boldItalic.fntdata"/><Relationship Id="rId53" Type="http://schemas.openxmlformats.org/officeDocument/2006/relationships/font" Target="fonts/OldStandardTT-italic.fntdata"/><Relationship Id="rId52" Type="http://schemas.openxmlformats.org/officeDocument/2006/relationships/font" Target="fonts/OldStandardTT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9a15faaf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9a15faaf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a15faaf89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9a15faaf89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9a15faaf89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9a15faaf89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9a15faaf89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9a15faaf89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9a15faaf89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9a15faaf89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0b03ea1f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a0b03ea1f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a15faaf89_0_9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a15faaf89_0_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9a15faaf89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9a15faaf89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a15faaf89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a15faaf89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a0b03ea1f8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a0b03ea1f8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0b03ea1f8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0b03ea1f8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a15faaf8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a15faaf8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0b03ea1f8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a0b03ea1f8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9a15faaf89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9a15faaf89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9a15faaf89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9a15faaf89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9a15faaf89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9a15faaf89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9a15faaf89_0_10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9a15faaf89_0_1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a15faaf89_0_10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a15faaf89_0_1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a15faaf89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a15faaf89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9a15faaf89_0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9a15faaf89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9a15faaf89_0_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9a15faaf89_0_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9a15faaf89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9a15faaf89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9a15faaf89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9a15faaf89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9a15faaf89_0_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9a15faaf89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9a15faaf89_0_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9a15faaf89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9a15faaf89_0_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9a15faaf89_0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a15faaf89_0_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a15faaf89_0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9a15faaf89_0_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9a15faaf89_0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9a15faaf89_0_8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9a15faaf89_0_8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9a15faaf89_0_10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9a15faaf89_0_1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a0b03ea1f8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a0b03ea1f8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a0b03ea1f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a0b03ea1f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a0b03ea1f8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a0b03ea1f8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9a15faaf89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9a15faaf89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a0b03ea1f8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a0b03ea1f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9a15faaf89_0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g9a15faaf89_0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9a15faaf89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9a15faaf89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9a15faaf89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9a15faaf8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9a15faaf89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9a15faaf89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9a15faaf89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9a15faaf89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9a15faaf89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9a15faaf89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/иллюстраций">
  <p:cSld name="CUSTOM_1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hyperlink" Target="https://medium.com/wisio/a-gentle-introduction-to-doc2vec-db3e8c0cce5e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hyperlink" Target="http://www.machinelearning.ru/wiki/index.php?title=%D0%9C%D0%B0%D1%82%D0%B5%D0%BC%D0%B0%D1%82%D0%B8%D1%87%D0%B5%D1%81%D0%BA%D0%B8%D0%B5_%D0%BC%D0%B5%D1%82%D0%BE%D0%B4%D1%8B_%D0%B0%D0%BD%D0%B0%D0%BB%D0%B8%D0%B7%D0%B0_%D1%82%D0%B5%D0%BA%D1%81%D1%82%D0%BE%D0%B2_(%D0%BA%D1%83%D1%80%D1%81_%D0%BB%D0%B5%D0%BA%D1%86%D0%B8%D0%B9,_%D0%9A.%D0%92.%D0%92%D0%BE%D1%80%D0%BE%D0%BD%D1%86%D0%BE%D0%B2,_%D0%90.%D0%90.%D0%9F%D0%BE%D1%82%D0%B0%D0%BF%D0%B5%D0%BD%D0%BA%D0%BE)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25.png"/><Relationship Id="rId6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colah.github.io/posts/2015-08-Understanding-LSTMs/" TargetMode="External"/><Relationship Id="rId4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colah.github.io/posts/2015-08-Understanding-LSTMs/" TargetMode="External"/><Relationship Id="rId4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colah.github.io/posts/2015-08-Understanding-LSTMs/" TargetMode="External"/><Relationship Id="rId4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colah.github.io/posts/2015-08-Understanding-LSTMs/" TargetMode="External"/><Relationship Id="rId4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colah.github.io/posts/2015-08-Understanding-LSTMs/" TargetMode="External"/><Relationship Id="rId4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colah.github.io/posts/2015-08-Understanding-LSTMs/" TargetMode="External"/><Relationship Id="rId4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Relationship Id="rId4" Type="http://schemas.openxmlformats.org/officeDocument/2006/relationships/hyperlink" Target="http://www.machinelearning.ru/wiki/index.php?title=%D0%9C%D0%B0%D1%82%D0%B5%D0%BC%D0%B0%D1%82%D0%B8%D1%87%D0%B5%D1%81%D0%BA%D0%B8%D0%B5_%D0%BC%D0%B5%D1%82%D0%BE%D0%B4%D1%8B_%D0%B0%D0%BD%D0%B0%D0%BB%D0%B8%D0%B7%D0%B0_%D1%82%D0%B5%D0%BA%D1%81%D1%82%D0%BE%D0%B2_(%D0%BA%D1%83%D1%80%D1%81_%D0%BB%D0%B5%D0%BA%D1%86%D0%B8%D0%B9,_%D0%9A.%D0%92.%D0%92%D0%BE%D1%80%D0%BE%D0%BD%D1%86%D0%BE%D0%B2,_%D0%90.%D0%90.%D0%9F%D0%BE%D1%82%D0%B0%D0%BF%D0%B5%D0%BD%D0%BA%D0%BE)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www.machinelearning.ru/wiki/index.php?title=%D0%9C%D0%B0%D1%82%D0%B5%D0%BC%D0%B0%D1%82%D0%B8%D1%87%D0%B5%D1%81%D0%BA%D0%B8%D0%B5_%D0%BC%D0%B5%D1%82%D0%BE%D0%B4%D1%8B_%D0%B0%D0%BD%D0%B0%D0%BB%D0%B8%D0%B7%D0%B0_%D1%82%D0%B5%D0%BA%D1%81%D1%82%D0%BE%D0%B2_(%D0%BA%D1%83%D1%80%D1%81_%D0%BB%D0%B5%D0%BA%D1%86%D0%B8%D0%B9,_%D0%9A.%D0%92.%D0%92%D0%BE%D1%80%D0%BE%D0%BD%D1%86%D0%BE%D0%B2,_%D0%90.%D0%90.%D0%9F%D0%BE%D1%82%D0%B0%D0%BF%D0%B5%D0%BD%D0%BA%D0%BE)" TargetMode="External"/><Relationship Id="rId4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hyperlink" Target="http://www.machinelearning.ru/wiki/index.php?title=%D0%9C%D0%B0%D1%82%D0%B5%D0%BC%D0%B0%D1%82%D0%B8%D1%87%D0%B5%D1%81%D0%BA%D0%B8%D0%B5_%D0%BC%D0%B5%D1%82%D0%BE%D0%B4%D1%8B_%D0%B0%D0%BD%D0%B0%D0%BB%D0%B8%D0%B7%D0%B0_%D1%82%D0%B5%D0%BA%D1%81%D1%82%D0%BE%D0%B2_(%D0%BA%D1%83%D1%80%D1%81_%D0%BB%D0%B5%D0%BA%D1%86%D0%B8%D0%B9,_%D0%9A.%D0%92.%D0%92%D0%BE%D1%80%D0%BE%D0%BD%D1%86%D0%BE%D0%B2,_%D0%90.%D0%90.%D0%9F%D0%BE%D1%82%D0%B0%D0%BF%D0%B5%D0%BD%D0%BA%D0%BE)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www.machinelearning.ru/wiki/index.php?title=%D0%9C%D0%B0%D1%82%D0%B5%D0%BC%D0%B0%D1%82%D0%B8%D1%87%D0%B5%D1%81%D0%BA%D0%B8%D0%B5_%D0%BC%D0%B5%D1%82%D0%BE%D0%B4%D1%8B_%D0%B0%D0%BD%D0%B0%D0%BB%D0%B8%D0%B7%D0%B0_%D1%82%D0%B5%D0%BA%D1%81%D1%82%D0%BE%D0%B2_(%D0%BA%D1%83%D1%80%D1%81_%D0%BB%D0%B5%D0%BA%D1%86%D0%B8%D0%B9,_%D0%9A.%D0%92.%D0%92%D0%BE%D1%80%D0%BE%D0%BD%D1%86%D0%BE%D0%B2,_%D0%90.%D0%90.%D0%9F%D0%BE%D1%82%D0%B0%D0%BF%D0%B5%D0%BD%D0%BA%D0%BE)" TargetMode="External"/><Relationship Id="rId4" Type="http://schemas.openxmlformats.org/officeDocument/2006/relationships/image" Target="../media/image29.png"/><Relationship Id="rId5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800"/>
              <a:t>Рекуррентные нейронные сети</a:t>
            </a:r>
            <a:endParaRPr sz="4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Методы классификации текстов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Классические методы</a:t>
            </a:r>
            <a:endParaRPr/>
          </a:p>
        </p:txBody>
      </p:sp>
      <p:sp>
        <p:nvSpPr>
          <p:cNvPr id="120" name="Google Shape;120;p2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Признаки: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Bag of Words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Tf-Idf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Эмбеддинги слов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классификации</a:t>
            </a:r>
            <a:endParaRPr/>
          </a:p>
        </p:txBody>
      </p:sp>
      <p:sp>
        <p:nvSpPr>
          <p:cNvPr id="126" name="Google Shape;126;p25"/>
          <p:cNvSpPr/>
          <p:nvPr/>
        </p:nvSpPr>
        <p:spPr>
          <a:xfrm>
            <a:off x="2399400" y="2418308"/>
            <a:ext cx="3218700" cy="715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5"/>
          <p:cNvSpPr txBox="1"/>
          <p:nvPr/>
        </p:nvSpPr>
        <p:spPr>
          <a:xfrm>
            <a:off x="3291150" y="1164388"/>
            <a:ext cx="14352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Output (class, e.g. genre, or emotion)</a:t>
            </a:r>
            <a:endParaRPr/>
          </a:p>
        </p:txBody>
      </p:sp>
      <p:cxnSp>
        <p:nvCxnSpPr>
          <p:cNvPr id="128" name="Google Shape;128;p25"/>
          <p:cNvCxnSpPr/>
          <p:nvPr/>
        </p:nvCxnSpPr>
        <p:spPr>
          <a:xfrm rot="10800000">
            <a:off x="4008750" y="2026563"/>
            <a:ext cx="0" cy="39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" name="Google Shape;129;p25"/>
          <p:cNvCxnSpPr/>
          <p:nvPr/>
        </p:nvCxnSpPr>
        <p:spPr>
          <a:xfrm rot="10800000">
            <a:off x="2797125" y="4070800"/>
            <a:ext cx="0" cy="19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" name="Google Shape;130;p25"/>
          <p:cNvCxnSpPr/>
          <p:nvPr/>
        </p:nvCxnSpPr>
        <p:spPr>
          <a:xfrm rot="10800000">
            <a:off x="3349225" y="4070800"/>
            <a:ext cx="0" cy="19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" name="Google Shape;131;p25"/>
          <p:cNvCxnSpPr/>
          <p:nvPr/>
        </p:nvCxnSpPr>
        <p:spPr>
          <a:xfrm rot="10800000">
            <a:off x="3890800" y="4070800"/>
            <a:ext cx="0" cy="19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" name="Google Shape;132;p25"/>
          <p:cNvCxnSpPr/>
          <p:nvPr/>
        </p:nvCxnSpPr>
        <p:spPr>
          <a:xfrm rot="10800000">
            <a:off x="4369275" y="4070800"/>
            <a:ext cx="0" cy="19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" name="Google Shape;133;p25"/>
          <p:cNvCxnSpPr/>
          <p:nvPr/>
        </p:nvCxnSpPr>
        <p:spPr>
          <a:xfrm rot="10800000">
            <a:off x="5005525" y="4070800"/>
            <a:ext cx="0" cy="19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" name="Google Shape;134;p25"/>
          <p:cNvSpPr txBox="1"/>
          <p:nvPr/>
        </p:nvSpPr>
        <p:spPr>
          <a:xfrm>
            <a:off x="3691200" y="2602513"/>
            <a:ext cx="8205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NN</a:t>
            </a:r>
            <a:endParaRPr/>
          </a:p>
        </p:txBody>
      </p:sp>
      <p:sp>
        <p:nvSpPr>
          <p:cNvPr id="135" name="Google Shape;135;p25"/>
          <p:cNvSpPr/>
          <p:nvPr/>
        </p:nvSpPr>
        <p:spPr>
          <a:xfrm>
            <a:off x="2399400" y="3594748"/>
            <a:ext cx="3218700" cy="34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25"/>
          <p:cNvCxnSpPr>
            <a:stCxn id="135" idx="0"/>
            <a:endCxn id="126" idx="2"/>
          </p:cNvCxnSpPr>
          <p:nvPr/>
        </p:nvCxnSpPr>
        <p:spPr>
          <a:xfrm rot="10800000">
            <a:off x="4008750" y="3133948"/>
            <a:ext cx="0" cy="46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25"/>
          <p:cNvSpPr txBox="1"/>
          <p:nvPr/>
        </p:nvSpPr>
        <p:spPr>
          <a:xfrm>
            <a:off x="3217950" y="3574675"/>
            <a:ext cx="17670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embedding layer</a:t>
            </a:r>
            <a:endParaRPr/>
          </a:p>
        </p:txBody>
      </p:sp>
      <p:cxnSp>
        <p:nvCxnSpPr>
          <p:cNvPr id="138" name="Google Shape;138;p25"/>
          <p:cNvCxnSpPr/>
          <p:nvPr/>
        </p:nvCxnSpPr>
        <p:spPr>
          <a:xfrm flipH="1" rot="10800000">
            <a:off x="1810750" y="3792750"/>
            <a:ext cx="410100" cy="10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" name="Google Shape;139;p25"/>
          <p:cNvSpPr txBox="1"/>
          <p:nvPr/>
        </p:nvSpPr>
        <p:spPr>
          <a:xfrm>
            <a:off x="290650" y="3692850"/>
            <a:ext cx="16725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например, усреднить все эмбеддинги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40" name="Google Shape;140;p25"/>
          <p:cNvSpPr txBox="1"/>
          <p:nvPr/>
        </p:nvSpPr>
        <p:spPr>
          <a:xfrm>
            <a:off x="2609675" y="4204675"/>
            <a:ext cx="32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        have      a      cat         ...</a:t>
            </a:r>
            <a:endParaRPr/>
          </a:p>
        </p:txBody>
      </p:sp>
      <p:sp>
        <p:nvSpPr>
          <p:cNvPr id="141" name="Google Shape;141;p25"/>
          <p:cNvSpPr txBox="1"/>
          <p:nvPr/>
        </p:nvSpPr>
        <p:spPr>
          <a:xfrm>
            <a:off x="2991050" y="4597525"/>
            <a:ext cx="23772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“</a:t>
            </a:r>
            <a:r>
              <a:rPr lang="ru" sz="1800"/>
              <a:t>I have a cat ...”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классификации</a:t>
            </a:r>
            <a:endParaRPr/>
          </a:p>
        </p:txBody>
      </p:sp>
      <p:sp>
        <p:nvSpPr>
          <p:cNvPr id="147" name="Google Shape;147;p26"/>
          <p:cNvSpPr/>
          <p:nvPr/>
        </p:nvSpPr>
        <p:spPr>
          <a:xfrm>
            <a:off x="2399400" y="2418308"/>
            <a:ext cx="3218700" cy="715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8" name="Google Shape;148;p26"/>
          <p:cNvCxnSpPr/>
          <p:nvPr/>
        </p:nvCxnSpPr>
        <p:spPr>
          <a:xfrm rot="10800000">
            <a:off x="4008750" y="2026563"/>
            <a:ext cx="0" cy="39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" name="Google Shape;149;p26"/>
          <p:cNvCxnSpPr/>
          <p:nvPr/>
        </p:nvCxnSpPr>
        <p:spPr>
          <a:xfrm rot="10800000">
            <a:off x="2797125" y="4070800"/>
            <a:ext cx="0" cy="19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" name="Google Shape;150;p26"/>
          <p:cNvCxnSpPr/>
          <p:nvPr/>
        </p:nvCxnSpPr>
        <p:spPr>
          <a:xfrm rot="10800000">
            <a:off x="3349225" y="4070800"/>
            <a:ext cx="0" cy="19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" name="Google Shape;151;p26"/>
          <p:cNvCxnSpPr/>
          <p:nvPr/>
        </p:nvCxnSpPr>
        <p:spPr>
          <a:xfrm rot="10800000">
            <a:off x="3890800" y="4070800"/>
            <a:ext cx="0" cy="19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" name="Google Shape;152;p26"/>
          <p:cNvCxnSpPr/>
          <p:nvPr/>
        </p:nvCxnSpPr>
        <p:spPr>
          <a:xfrm rot="10800000">
            <a:off x="4369275" y="4070800"/>
            <a:ext cx="0" cy="19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" name="Google Shape;153;p26"/>
          <p:cNvCxnSpPr/>
          <p:nvPr/>
        </p:nvCxnSpPr>
        <p:spPr>
          <a:xfrm rot="10800000">
            <a:off x="5005525" y="4070800"/>
            <a:ext cx="0" cy="19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4" name="Google Shape;154;p26"/>
          <p:cNvSpPr txBox="1"/>
          <p:nvPr/>
        </p:nvSpPr>
        <p:spPr>
          <a:xfrm>
            <a:off x="3691200" y="2602513"/>
            <a:ext cx="8205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NN</a:t>
            </a:r>
            <a:endParaRPr/>
          </a:p>
        </p:txBody>
      </p:sp>
      <p:sp>
        <p:nvSpPr>
          <p:cNvPr id="155" name="Google Shape;155;p26"/>
          <p:cNvSpPr/>
          <p:nvPr/>
        </p:nvSpPr>
        <p:spPr>
          <a:xfrm>
            <a:off x="2399400" y="3594748"/>
            <a:ext cx="3218700" cy="34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6" name="Google Shape;156;p26"/>
          <p:cNvCxnSpPr>
            <a:stCxn id="155" idx="0"/>
            <a:endCxn id="147" idx="2"/>
          </p:cNvCxnSpPr>
          <p:nvPr/>
        </p:nvCxnSpPr>
        <p:spPr>
          <a:xfrm rot="10800000">
            <a:off x="4008750" y="3133948"/>
            <a:ext cx="0" cy="46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7" name="Google Shape;157;p26"/>
          <p:cNvSpPr txBox="1"/>
          <p:nvPr/>
        </p:nvSpPr>
        <p:spPr>
          <a:xfrm>
            <a:off x="3217950" y="3574675"/>
            <a:ext cx="17670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embedding layer</a:t>
            </a:r>
            <a:endParaRPr/>
          </a:p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311700" y="1152475"/>
            <a:ext cx="26769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Когда имеем малое количество данных</a:t>
            </a:r>
            <a:endParaRPr/>
          </a:p>
        </p:txBody>
      </p:sp>
      <p:sp>
        <p:nvSpPr>
          <p:cNvPr id="159" name="Google Shape;159;p26"/>
          <p:cNvSpPr txBox="1"/>
          <p:nvPr/>
        </p:nvSpPr>
        <p:spPr>
          <a:xfrm>
            <a:off x="6876700" y="3262350"/>
            <a:ext cx="21354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pre-trained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160" name="Google Shape;160;p26"/>
          <p:cNvCxnSpPr/>
          <p:nvPr/>
        </p:nvCxnSpPr>
        <p:spPr>
          <a:xfrm flipH="1">
            <a:off x="5828675" y="3536150"/>
            <a:ext cx="989100" cy="256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" name="Google Shape;161;p26"/>
          <p:cNvCxnSpPr/>
          <p:nvPr/>
        </p:nvCxnSpPr>
        <p:spPr>
          <a:xfrm flipH="1" rot="10800000">
            <a:off x="1810750" y="3792750"/>
            <a:ext cx="410100" cy="10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2" name="Google Shape;162;p26"/>
          <p:cNvSpPr txBox="1"/>
          <p:nvPr/>
        </p:nvSpPr>
        <p:spPr>
          <a:xfrm>
            <a:off x="3291150" y="1164388"/>
            <a:ext cx="14352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Output (class, e.g. genre, or emotion)</a:t>
            </a:r>
            <a:endParaRPr/>
          </a:p>
        </p:txBody>
      </p:sp>
      <p:sp>
        <p:nvSpPr>
          <p:cNvPr id="163" name="Google Shape;163;p26"/>
          <p:cNvSpPr txBox="1"/>
          <p:nvPr/>
        </p:nvSpPr>
        <p:spPr>
          <a:xfrm>
            <a:off x="290650" y="3692850"/>
            <a:ext cx="16725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например, усреднить все эмбеддинги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2991050" y="4597525"/>
            <a:ext cx="23772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“</a:t>
            </a:r>
            <a:r>
              <a:rPr lang="ru" sz="1800"/>
              <a:t>I have a cat ...”</a:t>
            </a:r>
            <a:endParaRPr sz="1800"/>
          </a:p>
        </p:txBody>
      </p:sp>
      <p:sp>
        <p:nvSpPr>
          <p:cNvPr id="165" name="Google Shape;165;p26"/>
          <p:cNvSpPr txBox="1"/>
          <p:nvPr/>
        </p:nvSpPr>
        <p:spPr>
          <a:xfrm>
            <a:off x="2609675" y="4204675"/>
            <a:ext cx="32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        have      a      cat         ...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Doc2Vec</a:t>
            </a:r>
            <a:endParaRPr/>
          </a:p>
        </p:txBody>
      </p:sp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25" y="1893675"/>
            <a:ext cx="4440197" cy="244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3701" y="1893675"/>
            <a:ext cx="3892024" cy="2414123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7"/>
          <p:cNvSpPr txBox="1"/>
          <p:nvPr/>
        </p:nvSpPr>
        <p:spPr>
          <a:xfrm>
            <a:off x="3542250" y="4676850"/>
            <a:ext cx="54582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u="sng">
                <a:solidFill>
                  <a:schemeClr val="hlink"/>
                </a:solidFill>
                <a:hlinkClick r:id="rId5"/>
              </a:rPr>
              <a:t>https://medium.com/wisio/a-gentle-introduction-to-doc2vec-db3e8c0cce5e</a:t>
            </a:r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CNN</a:t>
            </a:r>
            <a:endParaRPr/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850" y="184975"/>
            <a:ext cx="6244976" cy="484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 txBox="1"/>
          <p:nvPr/>
        </p:nvSpPr>
        <p:spPr>
          <a:xfrm>
            <a:off x="7065300" y="4631525"/>
            <a:ext cx="17670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Zhang et al., 2015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Классификация текстов с помощью RNN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type="title"/>
          </p:nvPr>
        </p:nvSpPr>
        <p:spPr>
          <a:xfrm>
            <a:off x="311700" y="333769"/>
            <a:ext cx="85206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Зачем нужен еще один тип сетей?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974" y="619050"/>
            <a:ext cx="6493475" cy="40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1"/>
          <p:cNvSpPr txBox="1"/>
          <p:nvPr>
            <p:ph type="title"/>
          </p:nvPr>
        </p:nvSpPr>
        <p:spPr>
          <a:xfrm>
            <a:off x="311700" y="323844"/>
            <a:ext cx="85206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Наш путь</a:t>
            </a:r>
            <a:endParaRPr/>
          </a:p>
        </p:txBody>
      </p:sp>
      <p:sp>
        <p:nvSpPr>
          <p:cNvPr id="197" name="Google Shape;197;p31"/>
          <p:cNvSpPr txBox="1"/>
          <p:nvPr/>
        </p:nvSpPr>
        <p:spPr>
          <a:xfrm>
            <a:off x="6718850" y="4624125"/>
            <a:ext cx="21132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Картинка из лекции Бурцева М. С.</a:t>
            </a:r>
            <a:endParaRPr sz="1200"/>
          </a:p>
        </p:txBody>
      </p:sp>
      <p:cxnSp>
        <p:nvCxnSpPr>
          <p:cNvPr id="198" name="Google Shape;198;p31"/>
          <p:cNvCxnSpPr/>
          <p:nvPr/>
        </p:nvCxnSpPr>
        <p:spPr>
          <a:xfrm>
            <a:off x="759075" y="1933000"/>
            <a:ext cx="639300" cy="14652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" name="Google Shape;199;p31"/>
          <p:cNvCxnSpPr/>
          <p:nvPr/>
        </p:nvCxnSpPr>
        <p:spPr>
          <a:xfrm>
            <a:off x="759075" y="1923150"/>
            <a:ext cx="1194900" cy="13128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" name="Google Shape;200;p31"/>
          <p:cNvCxnSpPr/>
          <p:nvPr/>
        </p:nvCxnSpPr>
        <p:spPr>
          <a:xfrm>
            <a:off x="768900" y="1933000"/>
            <a:ext cx="1898100" cy="9441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974" y="619050"/>
            <a:ext cx="6493475" cy="40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2"/>
          <p:cNvSpPr txBox="1"/>
          <p:nvPr>
            <p:ph type="title"/>
          </p:nvPr>
        </p:nvSpPr>
        <p:spPr>
          <a:xfrm>
            <a:off x="311700" y="323844"/>
            <a:ext cx="85206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Наш путь</a:t>
            </a:r>
            <a:endParaRPr/>
          </a:p>
        </p:txBody>
      </p:sp>
      <p:sp>
        <p:nvSpPr>
          <p:cNvPr id="207" name="Google Shape;207;p32"/>
          <p:cNvSpPr txBox="1"/>
          <p:nvPr/>
        </p:nvSpPr>
        <p:spPr>
          <a:xfrm>
            <a:off x="6718850" y="4624125"/>
            <a:ext cx="21132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Картинка из лекции Бурцева М. С.</a:t>
            </a:r>
            <a:endParaRPr sz="1200"/>
          </a:p>
        </p:txBody>
      </p:sp>
      <p:cxnSp>
        <p:nvCxnSpPr>
          <p:cNvPr id="208" name="Google Shape;208;p32"/>
          <p:cNvCxnSpPr/>
          <p:nvPr/>
        </p:nvCxnSpPr>
        <p:spPr>
          <a:xfrm>
            <a:off x="759075" y="1933000"/>
            <a:ext cx="639300" cy="14652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" name="Google Shape;209;p32"/>
          <p:cNvCxnSpPr/>
          <p:nvPr/>
        </p:nvCxnSpPr>
        <p:spPr>
          <a:xfrm>
            <a:off x="759075" y="1923150"/>
            <a:ext cx="1194900" cy="13128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" name="Google Shape;210;p32"/>
          <p:cNvCxnSpPr/>
          <p:nvPr/>
        </p:nvCxnSpPr>
        <p:spPr>
          <a:xfrm>
            <a:off x="768900" y="1933000"/>
            <a:ext cx="1898100" cy="9441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" name="Google Shape;211;p32"/>
          <p:cNvCxnSpPr/>
          <p:nvPr/>
        </p:nvCxnSpPr>
        <p:spPr>
          <a:xfrm>
            <a:off x="778725" y="1933000"/>
            <a:ext cx="2625900" cy="3738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" name="Google Shape;212;p32"/>
          <p:cNvCxnSpPr/>
          <p:nvPr/>
        </p:nvCxnSpPr>
        <p:spPr>
          <a:xfrm flipH="1" rot="10800000">
            <a:off x="759075" y="1460850"/>
            <a:ext cx="3855300" cy="4623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Классификация текстов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974" y="619050"/>
            <a:ext cx="6493475" cy="40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3"/>
          <p:cNvSpPr txBox="1"/>
          <p:nvPr>
            <p:ph type="title"/>
          </p:nvPr>
        </p:nvSpPr>
        <p:spPr>
          <a:xfrm>
            <a:off x="311700" y="323844"/>
            <a:ext cx="85206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Наш путь</a:t>
            </a:r>
            <a:endParaRPr/>
          </a:p>
        </p:txBody>
      </p:sp>
      <p:sp>
        <p:nvSpPr>
          <p:cNvPr id="219" name="Google Shape;219;p33"/>
          <p:cNvSpPr txBox="1"/>
          <p:nvPr/>
        </p:nvSpPr>
        <p:spPr>
          <a:xfrm>
            <a:off x="6718850" y="4624125"/>
            <a:ext cx="21132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Картинка из лекции Бурцева М. С.</a:t>
            </a:r>
            <a:endParaRPr sz="1200"/>
          </a:p>
        </p:txBody>
      </p:sp>
      <p:cxnSp>
        <p:nvCxnSpPr>
          <p:cNvPr id="220" name="Google Shape;220;p33"/>
          <p:cNvCxnSpPr/>
          <p:nvPr/>
        </p:nvCxnSpPr>
        <p:spPr>
          <a:xfrm>
            <a:off x="759075" y="1933000"/>
            <a:ext cx="639300" cy="14652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" name="Google Shape;221;p33"/>
          <p:cNvCxnSpPr/>
          <p:nvPr/>
        </p:nvCxnSpPr>
        <p:spPr>
          <a:xfrm>
            <a:off x="759075" y="1923150"/>
            <a:ext cx="1194900" cy="13128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2" name="Google Shape;222;p33"/>
          <p:cNvCxnSpPr/>
          <p:nvPr/>
        </p:nvCxnSpPr>
        <p:spPr>
          <a:xfrm>
            <a:off x="768900" y="1933000"/>
            <a:ext cx="1898100" cy="9441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" name="Google Shape;223;p33"/>
          <p:cNvCxnSpPr/>
          <p:nvPr/>
        </p:nvCxnSpPr>
        <p:spPr>
          <a:xfrm>
            <a:off x="778725" y="1933000"/>
            <a:ext cx="2625900" cy="3738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4" name="Google Shape;224;p33"/>
          <p:cNvCxnSpPr/>
          <p:nvPr/>
        </p:nvCxnSpPr>
        <p:spPr>
          <a:xfrm flipH="1" rot="10800000">
            <a:off x="759075" y="1460850"/>
            <a:ext cx="3855300" cy="4623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5" name="Google Shape;225;p33"/>
          <p:cNvCxnSpPr/>
          <p:nvPr/>
        </p:nvCxnSpPr>
        <p:spPr>
          <a:xfrm flipH="1" rot="10800000">
            <a:off x="778725" y="811950"/>
            <a:ext cx="5222100" cy="1111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/>
          <p:nvPr>
            <p:ph type="title"/>
          </p:nvPr>
        </p:nvSpPr>
        <p:spPr>
          <a:xfrm>
            <a:off x="311700" y="333769"/>
            <a:ext cx="85206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Зачем нужен еще один тип сетей?</a:t>
            </a:r>
            <a:endParaRPr/>
          </a:p>
        </p:txBody>
      </p:sp>
      <p:sp>
        <p:nvSpPr>
          <p:cNvPr id="231" name="Google Shape;231;p34"/>
          <p:cNvSpPr txBox="1"/>
          <p:nvPr>
            <p:ph idx="1" type="body"/>
          </p:nvPr>
        </p:nvSpPr>
        <p:spPr>
          <a:xfrm>
            <a:off x="311700" y="864356"/>
            <a:ext cx="8520600" cy="25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r>
              <a:rPr lang="ru" sz="2400"/>
              <a:t>Примеры последовательностей в данных:</a:t>
            </a:r>
            <a:endParaRPr sz="2400"/>
          </a:p>
          <a:p>
            <a:pPr indent="-381000" lvl="0" marL="18288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ru" sz="2400"/>
              <a:t>Видео</a:t>
            </a:r>
            <a:endParaRPr sz="2400"/>
          </a:p>
          <a:p>
            <a:pPr indent="-381000" lvl="0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" sz="2400"/>
              <a:t>Аудио / музыка</a:t>
            </a:r>
            <a:endParaRPr sz="2400"/>
          </a:p>
          <a:p>
            <a:pPr indent="-381000" lvl="0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" sz="2400"/>
              <a:t>Текст</a:t>
            </a:r>
            <a:endParaRPr sz="2400"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/>
          <p:nvPr>
            <p:ph type="title"/>
          </p:nvPr>
        </p:nvSpPr>
        <p:spPr>
          <a:xfrm>
            <a:off x="311700" y="323844"/>
            <a:ext cx="85206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RNN</a:t>
            </a:r>
            <a:endParaRPr/>
          </a:p>
        </p:txBody>
      </p:sp>
      <p:pic>
        <p:nvPicPr>
          <p:cNvPr id="237" name="Google Shape;2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750" y="1427100"/>
            <a:ext cx="7346151" cy="241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5"/>
          <p:cNvSpPr txBox="1"/>
          <p:nvPr/>
        </p:nvSpPr>
        <p:spPr>
          <a:xfrm>
            <a:off x="7809625" y="4401525"/>
            <a:ext cx="1593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Источник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type="title"/>
          </p:nvPr>
        </p:nvSpPr>
        <p:spPr>
          <a:xfrm>
            <a:off x="311700" y="323844"/>
            <a:ext cx="85206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RNN</a:t>
            </a:r>
            <a:endParaRPr/>
          </a:p>
        </p:txBody>
      </p:sp>
      <p:pic>
        <p:nvPicPr>
          <p:cNvPr id="244" name="Google Shape;24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325" y="1909000"/>
            <a:ext cx="6123875" cy="144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 txBox="1"/>
          <p:nvPr>
            <p:ph type="title"/>
          </p:nvPr>
        </p:nvSpPr>
        <p:spPr>
          <a:xfrm>
            <a:off x="311700" y="323844"/>
            <a:ext cx="85206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</a:t>
            </a:r>
            <a:endParaRPr/>
          </a:p>
        </p:txBody>
      </p:sp>
      <p:pic>
        <p:nvPicPr>
          <p:cNvPr id="250" name="Google Shape;25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950" y="1004200"/>
            <a:ext cx="3478349" cy="131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100" y="2761650"/>
            <a:ext cx="607695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763" y="3343000"/>
            <a:ext cx="6010275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/>
          <p:nvPr>
            <p:ph type="title"/>
          </p:nvPr>
        </p:nvSpPr>
        <p:spPr>
          <a:xfrm>
            <a:off x="311700" y="323844"/>
            <a:ext cx="85206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</a:t>
            </a:r>
            <a:endParaRPr/>
          </a:p>
        </p:txBody>
      </p:sp>
      <p:pic>
        <p:nvPicPr>
          <p:cNvPr id="258" name="Google Shape;25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950" y="1004200"/>
            <a:ext cx="3478349" cy="131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643650"/>
            <a:ext cx="5010625" cy="5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 txBox="1"/>
          <p:nvPr>
            <p:ph type="title"/>
          </p:nvPr>
        </p:nvSpPr>
        <p:spPr>
          <a:xfrm>
            <a:off x="311700" y="323844"/>
            <a:ext cx="85206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RNN: градиенты</a:t>
            </a:r>
            <a:endParaRPr/>
          </a:p>
        </p:txBody>
      </p:sp>
      <p:sp>
        <p:nvSpPr>
          <p:cNvPr id="265" name="Google Shape;265;p39"/>
          <p:cNvSpPr txBox="1"/>
          <p:nvPr/>
        </p:nvSpPr>
        <p:spPr>
          <a:xfrm>
            <a:off x="209950" y="1278125"/>
            <a:ext cx="57084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Обучаемые параметры:</a:t>
            </a:r>
            <a:endParaRPr sz="1800"/>
          </a:p>
        </p:txBody>
      </p:sp>
      <p:pic>
        <p:nvPicPr>
          <p:cNvPr id="266" name="Google Shape;26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5550" y="1215450"/>
            <a:ext cx="1890225" cy="52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9"/>
          <p:cNvSpPr txBox="1"/>
          <p:nvPr/>
        </p:nvSpPr>
        <p:spPr>
          <a:xfrm>
            <a:off x="209950" y="2025150"/>
            <a:ext cx="57084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Градиент по        :</a:t>
            </a:r>
            <a:endParaRPr sz="1800"/>
          </a:p>
        </p:txBody>
      </p:sp>
      <p:pic>
        <p:nvPicPr>
          <p:cNvPr id="268" name="Google Shape;26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0125" y="1983769"/>
            <a:ext cx="40005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950" y="2571750"/>
            <a:ext cx="3157730" cy="885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 txBox="1"/>
          <p:nvPr>
            <p:ph type="title"/>
          </p:nvPr>
        </p:nvSpPr>
        <p:spPr>
          <a:xfrm>
            <a:off x="311700" y="323844"/>
            <a:ext cx="85206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RNN: градиенты</a:t>
            </a:r>
            <a:endParaRPr/>
          </a:p>
        </p:txBody>
      </p:sp>
      <p:sp>
        <p:nvSpPr>
          <p:cNvPr id="275" name="Google Shape;275;p40"/>
          <p:cNvSpPr txBox="1"/>
          <p:nvPr/>
        </p:nvSpPr>
        <p:spPr>
          <a:xfrm>
            <a:off x="209950" y="1278125"/>
            <a:ext cx="57084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Обучаемые параметры:</a:t>
            </a:r>
            <a:endParaRPr sz="1800"/>
          </a:p>
        </p:txBody>
      </p:sp>
      <p:pic>
        <p:nvPicPr>
          <p:cNvPr id="276" name="Google Shape;27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5550" y="1215450"/>
            <a:ext cx="1890225" cy="52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0"/>
          <p:cNvSpPr txBox="1"/>
          <p:nvPr/>
        </p:nvSpPr>
        <p:spPr>
          <a:xfrm>
            <a:off x="209950" y="2025150"/>
            <a:ext cx="57084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Градиент по        :</a:t>
            </a:r>
            <a:endParaRPr sz="1800"/>
          </a:p>
        </p:txBody>
      </p:sp>
      <p:pic>
        <p:nvPicPr>
          <p:cNvPr id="278" name="Google Shape;27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0125" y="1983769"/>
            <a:ext cx="40005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950" y="3699875"/>
            <a:ext cx="5377900" cy="115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9950" y="2571750"/>
            <a:ext cx="3157730" cy="885187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0"/>
          <p:cNvSpPr/>
          <p:nvPr/>
        </p:nvSpPr>
        <p:spPr>
          <a:xfrm>
            <a:off x="2685550" y="2639350"/>
            <a:ext cx="600900" cy="75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0"/>
          <p:cNvSpPr/>
          <p:nvPr/>
        </p:nvSpPr>
        <p:spPr>
          <a:xfrm>
            <a:off x="271100" y="3824400"/>
            <a:ext cx="600900" cy="75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1"/>
          <p:cNvSpPr txBox="1"/>
          <p:nvPr>
            <p:ph type="title"/>
          </p:nvPr>
        </p:nvSpPr>
        <p:spPr>
          <a:xfrm>
            <a:off x="311700" y="323844"/>
            <a:ext cx="85206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RNN: проблемы</a:t>
            </a:r>
            <a:endParaRPr/>
          </a:p>
        </p:txBody>
      </p:sp>
      <p:pic>
        <p:nvPicPr>
          <p:cNvPr id="288" name="Google Shape;28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70912"/>
            <a:ext cx="6399450" cy="158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455373"/>
            <a:ext cx="6717301" cy="131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2"/>
          <p:cNvSpPr txBox="1"/>
          <p:nvPr>
            <p:ph type="title"/>
          </p:nvPr>
        </p:nvSpPr>
        <p:spPr>
          <a:xfrm>
            <a:off x="311700" y="323844"/>
            <a:ext cx="85206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Gradient clipping</a:t>
            </a:r>
            <a:endParaRPr/>
          </a:p>
        </p:txBody>
      </p:sp>
      <p:sp>
        <p:nvSpPr>
          <p:cNvPr id="295" name="Google Shape;295;p42"/>
          <p:cNvSpPr txBox="1"/>
          <p:nvPr/>
        </p:nvSpPr>
        <p:spPr>
          <a:xfrm>
            <a:off x="1488375" y="1670400"/>
            <a:ext cx="19800" cy="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2"/>
          <p:cNvSpPr txBox="1"/>
          <p:nvPr/>
        </p:nvSpPr>
        <p:spPr>
          <a:xfrm>
            <a:off x="311700" y="1363175"/>
            <a:ext cx="64320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Ограничение нормы градиента:</a:t>
            </a:r>
            <a:endParaRPr sz="1800"/>
          </a:p>
        </p:txBody>
      </p:sp>
      <p:pic>
        <p:nvPicPr>
          <p:cNvPr id="297" name="Google Shape;29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136275"/>
            <a:ext cx="3991975" cy="114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2"/>
          <p:cNvSpPr txBox="1"/>
          <p:nvPr/>
        </p:nvSpPr>
        <p:spPr>
          <a:xfrm>
            <a:off x="5243725" y="1363175"/>
            <a:ext cx="29994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Обновление параметров</a:t>
            </a:r>
            <a:r>
              <a:rPr lang="ru" sz="1800"/>
              <a:t>:</a:t>
            </a:r>
            <a:endParaRPr sz="1800"/>
          </a:p>
        </p:txBody>
      </p:sp>
      <p:pic>
        <p:nvPicPr>
          <p:cNvPr id="299" name="Google Shape;29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7450" y="2002375"/>
            <a:ext cx="3088000" cy="67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Зачем классифицировать текст?</a:t>
            </a:r>
            <a:endParaRPr/>
          </a:p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Просто чтобы классифицировать тексты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latin typeface="Arial"/>
                <a:ea typeface="Arial"/>
                <a:cs typeface="Arial"/>
                <a:sym typeface="Arial"/>
              </a:rPr>
              <a:t>Long Short Term Memory Cell (LSTM)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43"/>
          <p:cNvSpPr txBox="1"/>
          <p:nvPr>
            <p:ph idx="1" type="body"/>
          </p:nvPr>
        </p:nvSpPr>
        <p:spPr>
          <a:xfrm>
            <a:off x="311700" y="1037625"/>
            <a:ext cx="8520600" cy="9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Дополнительный путь течения информации (состояние сети, C</a:t>
            </a:r>
            <a:r>
              <a:rPr baseline="-25000" lang="ru"/>
              <a:t>t</a:t>
            </a:r>
            <a:r>
              <a:rPr lang="ru"/>
              <a:t>) </a:t>
            </a:r>
            <a:endParaRPr/>
          </a:p>
        </p:txBody>
      </p:sp>
      <p:sp>
        <p:nvSpPr>
          <p:cNvPr id="306" name="Google Shape;306;p43"/>
          <p:cNvSpPr txBox="1"/>
          <p:nvPr/>
        </p:nvSpPr>
        <p:spPr>
          <a:xfrm>
            <a:off x="7849825" y="4752025"/>
            <a:ext cx="11496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источник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07" name="Google Shape;307;p43"/>
          <p:cNvGrpSpPr/>
          <p:nvPr/>
        </p:nvGrpSpPr>
        <p:grpSpPr>
          <a:xfrm>
            <a:off x="1212050" y="2131600"/>
            <a:ext cx="6921425" cy="2524851"/>
            <a:chOff x="1212050" y="2131600"/>
            <a:chExt cx="6921425" cy="2524851"/>
          </a:xfrm>
        </p:grpSpPr>
        <p:pic>
          <p:nvPicPr>
            <p:cNvPr id="308" name="Google Shape;30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12050" y="2131600"/>
              <a:ext cx="6719901" cy="25248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9" name="Google Shape;309;p43"/>
            <p:cNvSpPr txBox="1"/>
            <p:nvPr/>
          </p:nvSpPr>
          <p:spPr>
            <a:xfrm>
              <a:off x="3106475" y="2604500"/>
              <a:ext cx="443700" cy="36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Montserrat"/>
                  <a:ea typeface="Montserrat"/>
                  <a:cs typeface="Montserrat"/>
                  <a:sym typeface="Montserrat"/>
                </a:rPr>
                <a:t>C</a:t>
              </a:r>
              <a:r>
                <a:rPr baseline="-25000" lang="ru">
                  <a:latin typeface="Montserrat"/>
                  <a:ea typeface="Montserrat"/>
                  <a:cs typeface="Montserrat"/>
                  <a:sym typeface="Montserrat"/>
                </a:rPr>
                <a:t>t-1</a:t>
              </a:r>
              <a:endParaRPr baseline="-250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10" name="Google Shape;310;p43"/>
            <p:cNvSpPr txBox="1"/>
            <p:nvPr/>
          </p:nvSpPr>
          <p:spPr>
            <a:xfrm>
              <a:off x="5361375" y="2604500"/>
              <a:ext cx="443700" cy="36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Montserrat"/>
                  <a:ea typeface="Montserrat"/>
                  <a:cs typeface="Montserrat"/>
                  <a:sym typeface="Montserrat"/>
                </a:rPr>
                <a:t>C</a:t>
              </a:r>
              <a:r>
                <a:rPr baseline="-25000" lang="ru">
                  <a:latin typeface="Montserrat"/>
                  <a:ea typeface="Montserrat"/>
                  <a:cs typeface="Montserrat"/>
                  <a:sym typeface="Montserrat"/>
                </a:rPr>
                <a:t>t</a:t>
              </a:r>
              <a:endParaRPr baseline="-250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11" name="Google Shape;311;p43"/>
            <p:cNvSpPr txBox="1"/>
            <p:nvPr/>
          </p:nvSpPr>
          <p:spPr>
            <a:xfrm>
              <a:off x="7616275" y="2604500"/>
              <a:ext cx="517200" cy="36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Montserrat"/>
                  <a:ea typeface="Montserrat"/>
                  <a:cs typeface="Montserrat"/>
                  <a:sym typeface="Montserrat"/>
                </a:rPr>
                <a:t>C</a:t>
              </a:r>
              <a:r>
                <a:rPr baseline="-25000" lang="ru">
                  <a:latin typeface="Montserrat"/>
                  <a:ea typeface="Montserrat"/>
                  <a:cs typeface="Montserrat"/>
                  <a:sym typeface="Montserrat"/>
                </a:rPr>
                <a:t>t+1</a:t>
              </a:r>
              <a:endParaRPr baseline="-250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4"/>
          <p:cNvSpPr txBox="1"/>
          <p:nvPr>
            <p:ph idx="1" type="body"/>
          </p:nvPr>
        </p:nvSpPr>
        <p:spPr>
          <a:xfrm>
            <a:off x="311700" y="1037625"/>
            <a:ext cx="8520600" cy="9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Состояние сети обновляется в каждой клетке (очень аккуратно, с возможностью не обновляться вообще)</a:t>
            </a:r>
            <a:endParaRPr/>
          </a:p>
        </p:txBody>
      </p:sp>
      <p:sp>
        <p:nvSpPr>
          <p:cNvPr id="317" name="Google Shape;317;p44"/>
          <p:cNvSpPr txBox="1"/>
          <p:nvPr/>
        </p:nvSpPr>
        <p:spPr>
          <a:xfrm>
            <a:off x="7849825" y="4752025"/>
            <a:ext cx="11496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источник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18" name="Google Shape;318;p44"/>
          <p:cNvGrpSpPr/>
          <p:nvPr/>
        </p:nvGrpSpPr>
        <p:grpSpPr>
          <a:xfrm>
            <a:off x="1212050" y="2131600"/>
            <a:ext cx="6921425" cy="2524851"/>
            <a:chOff x="1212050" y="2131600"/>
            <a:chExt cx="6921425" cy="2524851"/>
          </a:xfrm>
        </p:grpSpPr>
        <p:pic>
          <p:nvPicPr>
            <p:cNvPr id="319" name="Google Shape;319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12050" y="2131600"/>
              <a:ext cx="6719901" cy="25248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0" name="Google Shape;320;p44"/>
            <p:cNvSpPr txBox="1"/>
            <p:nvPr/>
          </p:nvSpPr>
          <p:spPr>
            <a:xfrm>
              <a:off x="3106475" y="2604500"/>
              <a:ext cx="443700" cy="36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Montserrat"/>
                  <a:ea typeface="Montserrat"/>
                  <a:cs typeface="Montserrat"/>
                  <a:sym typeface="Montserrat"/>
                </a:rPr>
                <a:t>C</a:t>
              </a:r>
              <a:r>
                <a:rPr baseline="-25000" lang="ru">
                  <a:latin typeface="Montserrat"/>
                  <a:ea typeface="Montserrat"/>
                  <a:cs typeface="Montserrat"/>
                  <a:sym typeface="Montserrat"/>
                </a:rPr>
                <a:t>t-1</a:t>
              </a:r>
              <a:endParaRPr baseline="-250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21" name="Google Shape;321;p44"/>
            <p:cNvSpPr txBox="1"/>
            <p:nvPr/>
          </p:nvSpPr>
          <p:spPr>
            <a:xfrm>
              <a:off x="5361375" y="2604500"/>
              <a:ext cx="443700" cy="36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Montserrat"/>
                  <a:ea typeface="Montserrat"/>
                  <a:cs typeface="Montserrat"/>
                  <a:sym typeface="Montserrat"/>
                </a:rPr>
                <a:t>C</a:t>
              </a:r>
              <a:r>
                <a:rPr baseline="-25000" lang="ru">
                  <a:latin typeface="Montserrat"/>
                  <a:ea typeface="Montserrat"/>
                  <a:cs typeface="Montserrat"/>
                  <a:sym typeface="Montserrat"/>
                </a:rPr>
                <a:t>t</a:t>
              </a:r>
              <a:endParaRPr baseline="-250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22" name="Google Shape;322;p44"/>
            <p:cNvSpPr txBox="1"/>
            <p:nvPr/>
          </p:nvSpPr>
          <p:spPr>
            <a:xfrm>
              <a:off x="7616275" y="2604500"/>
              <a:ext cx="517200" cy="36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Montserrat"/>
                  <a:ea typeface="Montserrat"/>
                  <a:cs typeface="Montserrat"/>
                  <a:sym typeface="Montserrat"/>
                </a:rPr>
                <a:t>C</a:t>
              </a:r>
              <a:r>
                <a:rPr baseline="-25000" lang="ru">
                  <a:latin typeface="Montserrat"/>
                  <a:ea typeface="Montserrat"/>
                  <a:cs typeface="Montserrat"/>
                  <a:sym typeface="Montserrat"/>
                </a:rPr>
                <a:t>t+1</a:t>
              </a:r>
              <a:endParaRPr baseline="-250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323" name="Google Shape;323;p44"/>
          <p:cNvSpPr/>
          <p:nvPr/>
        </p:nvSpPr>
        <p:spPr>
          <a:xfrm>
            <a:off x="3593900" y="2924600"/>
            <a:ext cx="283800" cy="400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4"/>
          <p:cNvSpPr/>
          <p:nvPr/>
        </p:nvSpPr>
        <p:spPr>
          <a:xfrm>
            <a:off x="4248300" y="2924226"/>
            <a:ext cx="283800" cy="400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latin typeface="Arial"/>
                <a:ea typeface="Arial"/>
                <a:cs typeface="Arial"/>
                <a:sym typeface="Arial"/>
              </a:rPr>
              <a:t>Long Short Term Memory Cell (LSTM)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5"/>
          <p:cNvSpPr txBox="1"/>
          <p:nvPr>
            <p:ph idx="1" type="body"/>
          </p:nvPr>
        </p:nvSpPr>
        <p:spPr>
          <a:xfrm>
            <a:off x="311700" y="1037625"/>
            <a:ext cx="8520600" cy="9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Forget gate: часть информации забывается (домножение на результаты сигмоиды)</a:t>
            </a:r>
            <a:endParaRPr/>
          </a:p>
        </p:txBody>
      </p:sp>
      <p:sp>
        <p:nvSpPr>
          <p:cNvPr id="331" name="Google Shape;331;p45"/>
          <p:cNvSpPr txBox="1"/>
          <p:nvPr/>
        </p:nvSpPr>
        <p:spPr>
          <a:xfrm>
            <a:off x="7849825" y="4752025"/>
            <a:ext cx="11496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источник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32" name="Google Shape;332;p45"/>
          <p:cNvGrpSpPr/>
          <p:nvPr/>
        </p:nvGrpSpPr>
        <p:grpSpPr>
          <a:xfrm>
            <a:off x="1212050" y="2131600"/>
            <a:ext cx="6921425" cy="2524851"/>
            <a:chOff x="1212050" y="2131600"/>
            <a:chExt cx="6921425" cy="2524851"/>
          </a:xfrm>
        </p:grpSpPr>
        <p:pic>
          <p:nvPicPr>
            <p:cNvPr id="333" name="Google Shape;333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12050" y="2131600"/>
              <a:ext cx="6719901" cy="25248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4" name="Google Shape;334;p45"/>
            <p:cNvSpPr txBox="1"/>
            <p:nvPr/>
          </p:nvSpPr>
          <p:spPr>
            <a:xfrm>
              <a:off x="3106475" y="2604500"/>
              <a:ext cx="443700" cy="36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Montserrat"/>
                  <a:ea typeface="Montserrat"/>
                  <a:cs typeface="Montserrat"/>
                  <a:sym typeface="Montserrat"/>
                </a:rPr>
                <a:t>C</a:t>
              </a:r>
              <a:r>
                <a:rPr baseline="-25000" lang="ru">
                  <a:latin typeface="Montserrat"/>
                  <a:ea typeface="Montserrat"/>
                  <a:cs typeface="Montserrat"/>
                  <a:sym typeface="Montserrat"/>
                </a:rPr>
                <a:t>t-1</a:t>
              </a:r>
              <a:endParaRPr baseline="-250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5" name="Google Shape;335;p45"/>
            <p:cNvSpPr txBox="1"/>
            <p:nvPr/>
          </p:nvSpPr>
          <p:spPr>
            <a:xfrm>
              <a:off x="5361375" y="2604500"/>
              <a:ext cx="443700" cy="36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Montserrat"/>
                  <a:ea typeface="Montserrat"/>
                  <a:cs typeface="Montserrat"/>
                  <a:sym typeface="Montserrat"/>
                </a:rPr>
                <a:t>C</a:t>
              </a:r>
              <a:r>
                <a:rPr baseline="-25000" lang="ru">
                  <a:latin typeface="Montserrat"/>
                  <a:ea typeface="Montserrat"/>
                  <a:cs typeface="Montserrat"/>
                  <a:sym typeface="Montserrat"/>
                </a:rPr>
                <a:t>t</a:t>
              </a:r>
              <a:endParaRPr baseline="-250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6" name="Google Shape;336;p45"/>
            <p:cNvSpPr txBox="1"/>
            <p:nvPr/>
          </p:nvSpPr>
          <p:spPr>
            <a:xfrm>
              <a:off x="7616275" y="2604500"/>
              <a:ext cx="517200" cy="36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Montserrat"/>
                  <a:ea typeface="Montserrat"/>
                  <a:cs typeface="Montserrat"/>
                  <a:sym typeface="Montserrat"/>
                </a:rPr>
                <a:t>C</a:t>
              </a:r>
              <a:r>
                <a:rPr baseline="-25000" lang="ru">
                  <a:latin typeface="Montserrat"/>
                  <a:ea typeface="Montserrat"/>
                  <a:cs typeface="Montserrat"/>
                  <a:sym typeface="Montserrat"/>
                </a:rPr>
                <a:t>t+1</a:t>
              </a:r>
              <a:endParaRPr baseline="-250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337" name="Google Shape;337;p45"/>
          <p:cNvSpPr/>
          <p:nvPr/>
        </p:nvSpPr>
        <p:spPr>
          <a:xfrm>
            <a:off x="3593900" y="2924600"/>
            <a:ext cx="283800" cy="877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latin typeface="Arial"/>
                <a:ea typeface="Arial"/>
                <a:cs typeface="Arial"/>
                <a:sym typeface="Arial"/>
              </a:rPr>
              <a:t>Long Short Term Memory Cell (LSTM)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6"/>
          <p:cNvSpPr txBox="1"/>
          <p:nvPr>
            <p:ph idx="1" type="body"/>
          </p:nvPr>
        </p:nvSpPr>
        <p:spPr>
          <a:xfrm>
            <a:off x="311700" y="1037625"/>
            <a:ext cx="8520600" cy="9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Input gate: новая информация формируется</a:t>
            </a:r>
            <a:endParaRPr/>
          </a:p>
        </p:txBody>
      </p:sp>
      <p:sp>
        <p:nvSpPr>
          <p:cNvPr id="344" name="Google Shape;344;p46"/>
          <p:cNvSpPr txBox="1"/>
          <p:nvPr/>
        </p:nvSpPr>
        <p:spPr>
          <a:xfrm>
            <a:off x="7849825" y="4752025"/>
            <a:ext cx="11496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источник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45" name="Google Shape;345;p46"/>
          <p:cNvGrpSpPr/>
          <p:nvPr/>
        </p:nvGrpSpPr>
        <p:grpSpPr>
          <a:xfrm>
            <a:off x="1212050" y="2131600"/>
            <a:ext cx="6921425" cy="2524851"/>
            <a:chOff x="1212050" y="2131600"/>
            <a:chExt cx="6921425" cy="2524851"/>
          </a:xfrm>
        </p:grpSpPr>
        <p:pic>
          <p:nvPicPr>
            <p:cNvPr id="346" name="Google Shape;346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12050" y="2131600"/>
              <a:ext cx="6719901" cy="25248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7" name="Google Shape;347;p46"/>
            <p:cNvSpPr txBox="1"/>
            <p:nvPr/>
          </p:nvSpPr>
          <p:spPr>
            <a:xfrm>
              <a:off x="3106475" y="2604500"/>
              <a:ext cx="443700" cy="36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Montserrat"/>
                  <a:ea typeface="Montserrat"/>
                  <a:cs typeface="Montserrat"/>
                  <a:sym typeface="Montserrat"/>
                </a:rPr>
                <a:t>C</a:t>
              </a:r>
              <a:r>
                <a:rPr baseline="-25000" lang="ru">
                  <a:latin typeface="Montserrat"/>
                  <a:ea typeface="Montserrat"/>
                  <a:cs typeface="Montserrat"/>
                  <a:sym typeface="Montserrat"/>
                </a:rPr>
                <a:t>t-1</a:t>
              </a:r>
              <a:endParaRPr baseline="-250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48" name="Google Shape;348;p46"/>
            <p:cNvSpPr txBox="1"/>
            <p:nvPr/>
          </p:nvSpPr>
          <p:spPr>
            <a:xfrm>
              <a:off x="5361375" y="2604500"/>
              <a:ext cx="443700" cy="36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Montserrat"/>
                  <a:ea typeface="Montserrat"/>
                  <a:cs typeface="Montserrat"/>
                  <a:sym typeface="Montserrat"/>
                </a:rPr>
                <a:t>C</a:t>
              </a:r>
              <a:r>
                <a:rPr baseline="-25000" lang="ru">
                  <a:latin typeface="Montserrat"/>
                  <a:ea typeface="Montserrat"/>
                  <a:cs typeface="Montserrat"/>
                  <a:sym typeface="Montserrat"/>
                </a:rPr>
                <a:t>t</a:t>
              </a:r>
              <a:endParaRPr baseline="-250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49" name="Google Shape;349;p46"/>
            <p:cNvSpPr txBox="1"/>
            <p:nvPr/>
          </p:nvSpPr>
          <p:spPr>
            <a:xfrm>
              <a:off x="7616275" y="2604500"/>
              <a:ext cx="517200" cy="36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Montserrat"/>
                  <a:ea typeface="Montserrat"/>
                  <a:cs typeface="Montserrat"/>
                  <a:sym typeface="Montserrat"/>
                </a:rPr>
                <a:t>C</a:t>
              </a:r>
              <a:r>
                <a:rPr baseline="-25000" lang="ru">
                  <a:latin typeface="Montserrat"/>
                  <a:ea typeface="Montserrat"/>
                  <a:cs typeface="Montserrat"/>
                  <a:sym typeface="Montserrat"/>
                </a:rPr>
                <a:t>t+1</a:t>
              </a:r>
              <a:endParaRPr baseline="-250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350" name="Google Shape;350;p46"/>
          <p:cNvSpPr/>
          <p:nvPr/>
        </p:nvSpPr>
        <p:spPr>
          <a:xfrm>
            <a:off x="3884900" y="3357925"/>
            <a:ext cx="687000" cy="444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latin typeface="Arial"/>
                <a:ea typeface="Arial"/>
                <a:cs typeface="Arial"/>
                <a:sym typeface="Arial"/>
              </a:rPr>
              <a:t>Long Short Term Memory Cell (LSTM)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7"/>
          <p:cNvSpPr txBox="1"/>
          <p:nvPr>
            <p:ph idx="1" type="body"/>
          </p:nvPr>
        </p:nvSpPr>
        <p:spPr>
          <a:xfrm>
            <a:off x="311700" y="1037625"/>
            <a:ext cx="8520600" cy="9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Input gate: новая информация прибавляется к состоянию сети</a:t>
            </a:r>
            <a:endParaRPr/>
          </a:p>
        </p:txBody>
      </p:sp>
      <p:sp>
        <p:nvSpPr>
          <p:cNvPr id="357" name="Google Shape;357;p47"/>
          <p:cNvSpPr txBox="1"/>
          <p:nvPr/>
        </p:nvSpPr>
        <p:spPr>
          <a:xfrm>
            <a:off x="7849825" y="4752025"/>
            <a:ext cx="11496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источник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58" name="Google Shape;358;p47"/>
          <p:cNvGrpSpPr/>
          <p:nvPr/>
        </p:nvGrpSpPr>
        <p:grpSpPr>
          <a:xfrm>
            <a:off x="1212050" y="2131600"/>
            <a:ext cx="6921425" cy="2524851"/>
            <a:chOff x="1212050" y="2131600"/>
            <a:chExt cx="6921425" cy="2524851"/>
          </a:xfrm>
        </p:grpSpPr>
        <p:pic>
          <p:nvPicPr>
            <p:cNvPr id="359" name="Google Shape;359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12050" y="2131600"/>
              <a:ext cx="6719901" cy="25248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" name="Google Shape;360;p47"/>
            <p:cNvSpPr txBox="1"/>
            <p:nvPr/>
          </p:nvSpPr>
          <p:spPr>
            <a:xfrm>
              <a:off x="3106475" y="2604500"/>
              <a:ext cx="443700" cy="36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Montserrat"/>
                  <a:ea typeface="Montserrat"/>
                  <a:cs typeface="Montserrat"/>
                  <a:sym typeface="Montserrat"/>
                </a:rPr>
                <a:t>C</a:t>
              </a:r>
              <a:r>
                <a:rPr baseline="-25000" lang="ru">
                  <a:latin typeface="Montserrat"/>
                  <a:ea typeface="Montserrat"/>
                  <a:cs typeface="Montserrat"/>
                  <a:sym typeface="Montserrat"/>
                </a:rPr>
                <a:t>t-1</a:t>
              </a:r>
              <a:endParaRPr baseline="-250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61" name="Google Shape;361;p47"/>
            <p:cNvSpPr txBox="1"/>
            <p:nvPr/>
          </p:nvSpPr>
          <p:spPr>
            <a:xfrm>
              <a:off x="5361375" y="2604500"/>
              <a:ext cx="443700" cy="36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Montserrat"/>
                  <a:ea typeface="Montserrat"/>
                  <a:cs typeface="Montserrat"/>
                  <a:sym typeface="Montserrat"/>
                </a:rPr>
                <a:t>C</a:t>
              </a:r>
              <a:r>
                <a:rPr baseline="-25000" lang="ru">
                  <a:latin typeface="Montserrat"/>
                  <a:ea typeface="Montserrat"/>
                  <a:cs typeface="Montserrat"/>
                  <a:sym typeface="Montserrat"/>
                </a:rPr>
                <a:t>t</a:t>
              </a:r>
              <a:endParaRPr baseline="-250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62" name="Google Shape;362;p47"/>
            <p:cNvSpPr txBox="1"/>
            <p:nvPr/>
          </p:nvSpPr>
          <p:spPr>
            <a:xfrm>
              <a:off x="7616275" y="2604500"/>
              <a:ext cx="517200" cy="36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Montserrat"/>
                  <a:ea typeface="Montserrat"/>
                  <a:cs typeface="Montserrat"/>
                  <a:sym typeface="Montserrat"/>
                </a:rPr>
                <a:t>C</a:t>
              </a:r>
              <a:r>
                <a:rPr baseline="-25000" lang="ru">
                  <a:latin typeface="Montserrat"/>
                  <a:ea typeface="Montserrat"/>
                  <a:cs typeface="Montserrat"/>
                  <a:sym typeface="Montserrat"/>
                </a:rPr>
                <a:t>t+1</a:t>
              </a:r>
              <a:endParaRPr baseline="-250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363" name="Google Shape;363;p47"/>
          <p:cNvSpPr/>
          <p:nvPr/>
        </p:nvSpPr>
        <p:spPr>
          <a:xfrm flipH="1" rot="10800000">
            <a:off x="4226825" y="2935975"/>
            <a:ext cx="305700" cy="349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latin typeface="Arial"/>
                <a:ea typeface="Arial"/>
                <a:cs typeface="Arial"/>
                <a:sym typeface="Arial"/>
              </a:rPr>
              <a:t>Long Short Term Memory Cell (LSTM)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8"/>
          <p:cNvSpPr txBox="1"/>
          <p:nvPr>
            <p:ph idx="1" type="body"/>
          </p:nvPr>
        </p:nvSpPr>
        <p:spPr>
          <a:xfrm>
            <a:off x="311700" y="1037625"/>
            <a:ext cx="8520600" cy="9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Ouput: новое состояние сети скрещивается с h</a:t>
            </a:r>
            <a:r>
              <a:rPr baseline="-25000" lang="ru"/>
              <a:t>t-1</a:t>
            </a:r>
            <a:r>
              <a:rPr lang="ru"/>
              <a:t> и формирует h</a:t>
            </a:r>
            <a:r>
              <a:rPr baseline="-25000" lang="ru"/>
              <a:t>t</a:t>
            </a:r>
            <a:endParaRPr/>
          </a:p>
        </p:txBody>
      </p:sp>
      <p:sp>
        <p:nvSpPr>
          <p:cNvPr id="370" name="Google Shape;370;p48"/>
          <p:cNvSpPr txBox="1"/>
          <p:nvPr/>
        </p:nvSpPr>
        <p:spPr>
          <a:xfrm>
            <a:off x="7849825" y="4752025"/>
            <a:ext cx="11496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источник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71" name="Google Shape;371;p48"/>
          <p:cNvGrpSpPr/>
          <p:nvPr/>
        </p:nvGrpSpPr>
        <p:grpSpPr>
          <a:xfrm>
            <a:off x="1212050" y="2131600"/>
            <a:ext cx="6921425" cy="2524851"/>
            <a:chOff x="1212050" y="2131600"/>
            <a:chExt cx="6921425" cy="2524851"/>
          </a:xfrm>
        </p:grpSpPr>
        <p:pic>
          <p:nvPicPr>
            <p:cNvPr id="372" name="Google Shape;372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12050" y="2131600"/>
              <a:ext cx="6719901" cy="25248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3" name="Google Shape;373;p48"/>
            <p:cNvSpPr txBox="1"/>
            <p:nvPr/>
          </p:nvSpPr>
          <p:spPr>
            <a:xfrm>
              <a:off x="3106475" y="2604500"/>
              <a:ext cx="443700" cy="36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Montserrat"/>
                  <a:ea typeface="Montserrat"/>
                  <a:cs typeface="Montserrat"/>
                  <a:sym typeface="Montserrat"/>
                </a:rPr>
                <a:t>C</a:t>
              </a:r>
              <a:r>
                <a:rPr baseline="-25000" lang="ru">
                  <a:latin typeface="Montserrat"/>
                  <a:ea typeface="Montserrat"/>
                  <a:cs typeface="Montserrat"/>
                  <a:sym typeface="Montserrat"/>
                </a:rPr>
                <a:t>t-1</a:t>
              </a:r>
              <a:endParaRPr baseline="-250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74" name="Google Shape;374;p48"/>
            <p:cNvSpPr txBox="1"/>
            <p:nvPr/>
          </p:nvSpPr>
          <p:spPr>
            <a:xfrm>
              <a:off x="5361375" y="2604500"/>
              <a:ext cx="443700" cy="36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Montserrat"/>
                  <a:ea typeface="Montserrat"/>
                  <a:cs typeface="Montserrat"/>
                  <a:sym typeface="Montserrat"/>
                </a:rPr>
                <a:t>C</a:t>
              </a:r>
              <a:r>
                <a:rPr baseline="-25000" lang="ru">
                  <a:latin typeface="Montserrat"/>
                  <a:ea typeface="Montserrat"/>
                  <a:cs typeface="Montserrat"/>
                  <a:sym typeface="Montserrat"/>
                </a:rPr>
                <a:t>t</a:t>
              </a:r>
              <a:endParaRPr baseline="-250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75" name="Google Shape;375;p48"/>
            <p:cNvSpPr txBox="1"/>
            <p:nvPr/>
          </p:nvSpPr>
          <p:spPr>
            <a:xfrm>
              <a:off x="7616275" y="2604500"/>
              <a:ext cx="517200" cy="36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Montserrat"/>
                  <a:ea typeface="Montserrat"/>
                  <a:cs typeface="Montserrat"/>
                  <a:sym typeface="Montserrat"/>
                </a:rPr>
                <a:t>C</a:t>
              </a:r>
              <a:r>
                <a:rPr baseline="-25000" lang="ru">
                  <a:latin typeface="Montserrat"/>
                  <a:ea typeface="Montserrat"/>
                  <a:cs typeface="Montserrat"/>
                  <a:sym typeface="Montserrat"/>
                </a:rPr>
                <a:t>t+1</a:t>
              </a:r>
              <a:endParaRPr baseline="-250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376" name="Google Shape;376;p48"/>
          <p:cNvSpPr/>
          <p:nvPr/>
        </p:nvSpPr>
        <p:spPr>
          <a:xfrm flipH="1" rot="10800000">
            <a:off x="4561500" y="3164600"/>
            <a:ext cx="676500" cy="749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latin typeface="Arial"/>
                <a:ea typeface="Arial"/>
                <a:cs typeface="Arial"/>
                <a:sym typeface="Arial"/>
              </a:rPr>
              <a:t>Long Short Term Memory Cell (LSTM)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latin typeface="Arial"/>
                <a:ea typeface="Arial"/>
                <a:cs typeface="Arial"/>
                <a:sym typeface="Arial"/>
              </a:rPr>
              <a:t>Long Short Term Memory Cell (LSTM)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075" y="1544200"/>
            <a:ext cx="7149749" cy="318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9"/>
          <p:cNvSpPr txBox="1"/>
          <p:nvPr/>
        </p:nvSpPr>
        <p:spPr>
          <a:xfrm>
            <a:off x="7809625" y="4477725"/>
            <a:ext cx="1593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Источник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latin typeface="Arial"/>
                <a:ea typeface="Arial"/>
                <a:cs typeface="Arial"/>
                <a:sym typeface="Arial"/>
              </a:rPr>
              <a:t>LSTM и RNN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50"/>
          <p:cNvSpPr txBox="1"/>
          <p:nvPr/>
        </p:nvSpPr>
        <p:spPr>
          <a:xfrm>
            <a:off x="7809625" y="4477725"/>
            <a:ext cx="1593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Источник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1" name="Google Shape;39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0000" y="971525"/>
            <a:ext cx="6767530" cy="393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latin typeface="Arial"/>
                <a:ea typeface="Arial"/>
                <a:cs typeface="Arial"/>
                <a:sym typeface="Arial"/>
              </a:rPr>
              <a:t>Можно больше слоёв?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6625" y="330200"/>
            <a:ext cx="3402775" cy="436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900" y="2068250"/>
            <a:ext cx="3852099" cy="197237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1"/>
          <p:cNvSpPr txBox="1"/>
          <p:nvPr/>
        </p:nvSpPr>
        <p:spPr>
          <a:xfrm>
            <a:off x="7809625" y="4401525"/>
            <a:ext cx="1593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5"/>
              </a:rPr>
              <a:t>Источник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latin typeface="Arial"/>
                <a:ea typeface="Arial"/>
                <a:cs typeface="Arial"/>
                <a:sym typeface="Arial"/>
              </a:rPr>
              <a:t>Можно больше направлений?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52"/>
          <p:cNvSpPr txBox="1"/>
          <p:nvPr/>
        </p:nvSpPr>
        <p:spPr>
          <a:xfrm>
            <a:off x="7809625" y="4401525"/>
            <a:ext cx="1593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Источник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6" name="Google Shape;40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4725" y="779925"/>
            <a:ext cx="3837581" cy="393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425" y="2028900"/>
            <a:ext cx="3837576" cy="2010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Зачем классифицировать текст?</a:t>
            </a:r>
            <a:endParaRPr/>
          </a:p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Просто чтобы классифицировать тексты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Спам-фильтр</a:t>
            </a:r>
            <a:endParaRPr/>
          </a:p>
        </p:txBody>
      </p:sp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1000" y="1558425"/>
            <a:ext cx="2857500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3"/>
          <p:cNvSpPr txBox="1"/>
          <p:nvPr>
            <p:ph type="title"/>
          </p:nvPr>
        </p:nvSpPr>
        <p:spPr>
          <a:xfrm>
            <a:off x="311700" y="323844"/>
            <a:ext cx="85206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Где? Как?</a:t>
            </a:r>
            <a:endParaRPr/>
          </a:p>
        </p:txBody>
      </p:sp>
      <p:pic>
        <p:nvPicPr>
          <p:cNvPr id="413" name="Google Shape;4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650" y="1731949"/>
            <a:ext cx="6851649" cy="256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Итоги лекции</a:t>
            </a:r>
            <a:endParaRPr/>
          </a:p>
        </p:txBody>
      </p:sp>
      <p:sp>
        <p:nvSpPr>
          <p:cNvPr id="419" name="Google Shape;419;p54"/>
          <p:cNvSpPr txBox="1"/>
          <p:nvPr/>
        </p:nvSpPr>
        <p:spPr>
          <a:xfrm>
            <a:off x="311700" y="1447025"/>
            <a:ext cx="7324500" cy="8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ru" sz="1800">
                <a:solidFill>
                  <a:srgbClr val="434343"/>
                </a:solidFill>
              </a:rPr>
              <a:t>Классификация текста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ru" sz="1800">
                <a:solidFill>
                  <a:srgbClr val="434343"/>
                </a:solidFill>
              </a:rPr>
              <a:t>RNN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ru" sz="1800">
                <a:solidFill>
                  <a:srgbClr val="434343"/>
                </a:solidFill>
              </a:rPr>
              <a:t>взрыв и затухание градиента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ru" sz="1800">
                <a:solidFill>
                  <a:srgbClr val="434343"/>
                </a:solidFill>
              </a:rPr>
              <a:t>gradient clipping и LSTM</a:t>
            </a:r>
            <a:endParaRPr sz="1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Зачем классифицировать текст?</a:t>
            </a:r>
            <a:endParaRPr/>
          </a:p>
        </p:txBody>
      </p:sp>
      <p:sp>
        <p:nvSpPr>
          <p:cNvPr id="81" name="Google Shape;81;p1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Просто чтобы классифицировать тексты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Спам-фильтр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Токсичные комментарии</a:t>
            </a:r>
            <a:endParaRPr/>
          </a:p>
        </p:txBody>
      </p:sp>
      <p:pic>
        <p:nvPicPr>
          <p:cNvPr id="82" name="Google Shape;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500" y="2356875"/>
            <a:ext cx="3393375" cy="230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Зачем классифицировать текст?</a:t>
            </a:r>
            <a:endParaRPr/>
          </a:p>
        </p:txBody>
      </p:sp>
      <p:sp>
        <p:nvSpPr>
          <p:cNvPr id="88" name="Google Shape;88;p1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Просто чтобы классифицировать тексты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Спам-фильтр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Токсичные комментарии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Фейк-ньюс</a:t>
            </a:r>
            <a:endParaRPr/>
          </a:p>
        </p:txBody>
      </p:sp>
      <p:pic>
        <p:nvPicPr>
          <p:cNvPr id="89" name="Google Shape;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7675" y="2644425"/>
            <a:ext cx="3217075" cy="180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Зачем классифицировать текст?</a:t>
            </a:r>
            <a:endParaRPr/>
          </a:p>
        </p:txBody>
      </p:sp>
      <p:sp>
        <p:nvSpPr>
          <p:cNvPr id="95" name="Google Shape;95;p2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Просто чтобы классифицировать тексты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Спам-фильтр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Токсичные комментарии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Фейк-ньюс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 совсем классификация, а скорее регрессия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Оценка тональности текста</a:t>
            </a:r>
            <a:endParaRPr/>
          </a:p>
        </p:txBody>
      </p:sp>
      <p:pic>
        <p:nvPicPr>
          <p:cNvPr id="96" name="Google Shape;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2300" y="3043925"/>
            <a:ext cx="3479975" cy="15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Зачем классифицировать текст?</a:t>
            </a:r>
            <a:endParaRPr/>
          </a:p>
        </p:txBody>
      </p:sp>
      <p:sp>
        <p:nvSpPr>
          <p:cNvPr id="102" name="Google Shape;102;p2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Просто чтобы классифицировать тексты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Спам-фильтр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Токсичные комментарии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Фейк-ньюс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 совсем классификация, а скорее регрессия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Оценка тональности текста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Как часть другой задачи NLP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Фильтрация обучающей выборки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Зачем классифицировать текст?</a:t>
            </a:r>
            <a:endParaRPr/>
          </a:p>
        </p:txBody>
      </p:sp>
      <p:sp>
        <p:nvSpPr>
          <p:cNvPr id="108" name="Google Shape;108;p2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Просто чтобы классифицировать тексты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Спам-фильтр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Токсичные комментарии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Фейк-ньюс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 совсем классификация, а скорее регрессия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Оценка тональности текста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Как часть другой задачи NLP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Фильтрация обучающей выборки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Выбор сценария в диалоговой системе</a:t>
            </a:r>
            <a:endParaRPr/>
          </a:p>
        </p:txBody>
      </p:sp>
      <p:pic>
        <p:nvPicPr>
          <p:cNvPr id="109" name="Google Shape;1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5025" y="2975900"/>
            <a:ext cx="3260925" cy="186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